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61" r:id="rId9"/>
    <p:sldId id="262" r:id="rId10"/>
    <p:sldId id="263" r:id="rId11"/>
    <p:sldId id="264" r:id="rId12"/>
    <p:sldId id="265" r:id="rId13"/>
    <p:sldId id="270" r:id="rId14"/>
    <p:sldId id="266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E42519-B5E9-4AB4-9CA9-FD3EFC1F42F7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69523C7-03C1-4CEF-9BF3-D85AF1B10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628800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Технология  </a:t>
            </a:r>
            <a:r>
              <a:rPr lang="ru-RU" sz="3200" dirty="0"/>
              <a:t>«План-дело-анализ»  как </a:t>
            </a:r>
            <a:r>
              <a:rPr lang="ru-RU" sz="3200" dirty="0" smtClean="0"/>
              <a:t>средство </a:t>
            </a:r>
            <a:r>
              <a:rPr lang="ru-RU" sz="3200" dirty="0"/>
              <a:t>достижения новых образовательных результатов в МБДОУ«Детский сад №7» г. Боготола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-b34043ee5647c3a1e435acdbe0ef2eac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924944"/>
            <a:ext cx="2409732" cy="321297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60648"/>
            <a:ext cx="7467600" cy="4873752"/>
          </a:xfrm>
        </p:spPr>
        <p:txBody>
          <a:bodyPr/>
          <a:lstStyle/>
          <a:p>
            <a:r>
              <a:rPr lang="ru-RU" dirty="0" smtClean="0"/>
              <a:t>Выбор темы образовательного проекта (события, акции).-одна из ведущих и одна из самых сложных составляющих технологии.</a:t>
            </a:r>
          </a:p>
          <a:p>
            <a:pPr>
              <a:buNone/>
            </a:pPr>
            <a:r>
              <a:rPr lang="ru-RU" dirty="0" smtClean="0"/>
              <a:t>  Выбор темы и содержания может быть любой. Всё что окружает ребёнка, интересует, может быть толчком к выбору темы. Задача взрослых помочь детям сделать согласованный выбор самостоятельно.</a:t>
            </a:r>
          </a:p>
          <a:p>
            <a:endParaRPr lang="ru-RU" dirty="0"/>
          </a:p>
        </p:txBody>
      </p:sp>
      <p:pic>
        <p:nvPicPr>
          <p:cNvPr id="4" name="Рисунок 3" descr="IMG-527e5e46f48d7677a0129cfb1002dbea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501008"/>
            <a:ext cx="2158212" cy="3212976"/>
          </a:xfrm>
          <a:prstGeom prst="rect">
            <a:avLst/>
          </a:prstGeom>
        </p:spPr>
      </p:pic>
      <p:pic>
        <p:nvPicPr>
          <p:cNvPr id="5" name="Рисунок 4" descr="IMG-1afe311ccbfeb12dab9c9ec57d7da33c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2996952"/>
            <a:ext cx="2157704" cy="2876939"/>
          </a:xfrm>
          <a:prstGeom prst="rect">
            <a:avLst/>
          </a:prstGeom>
        </p:spPr>
      </p:pic>
      <p:pic>
        <p:nvPicPr>
          <p:cNvPr id="6" name="Рисунок 5" descr="IMG-6c6f67d37155af7f03dc58f6d95b856b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429000"/>
            <a:ext cx="2409732" cy="32129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620688"/>
            <a:ext cx="7467600" cy="4873752"/>
          </a:xfrm>
        </p:spPr>
        <p:txBody>
          <a:bodyPr/>
          <a:lstStyle/>
          <a:p>
            <a:r>
              <a:rPr lang="ru-RU" sz="2000" dirty="0" smtClean="0"/>
              <a:t>Выявляем  образовательные запросы детей. В этом нам помогает «модель трех вопросов»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1484784"/>
          <a:ext cx="7272807" cy="6480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4269"/>
                <a:gridCol w="2424269"/>
                <a:gridCol w="2424269"/>
              </a:tblGrid>
              <a:tr h="64807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вы знаете?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вы хотите узнать?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надо сделать, чтобы узнать…?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7584" y="5877272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ходе и в результате совместного обсуждения идей дети и взрослые вырабатывают совместный план действий. </a:t>
            </a:r>
          </a:p>
        </p:txBody>
      </p:sp>
      <p:pic>
        <p:nvPicPr>
          <p:cNvPr id="6" name="Рисунок 5" descr="IMG-47e44f62ad99982b91b90b70209b8878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4572000" cy="3429000"/>
          </a:xfrm>
          <a:prstGeom prst="rect">
            <a:avLst/>
          </a:prstGeom>
        </p:spPr>
      </p:pic>
      <p:pic>
        <p:nvPicPr>
          <p:cNvPr id="7" name="Рисунок 6" descr="IMG-3e11e8cfaaa00eba791a3f59bcd83da7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201483"/>
            <a:ext cx="2736304" cy="36484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-d1d1c1eb8ced0b4104fd80409e33227e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9477" y="3140968"/>
            <a:ext cx="4704523" cy="352839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260648"/>
            <a:ext cx="7467600" cy="5544616"/>
          </a:xfrm>
        </p:spPr>
        <p:txBody>
          <a:bodyPr>
            <a:normAutofit/>
          </a:bodyPr>
          <a:lstStyle/>
          <a:p>
            <a:r>
              <a:rPr lang="ru-RU" b="1" dirty="0" smtClean="0"/>
              <a:t>Планирование дел и действий в центрах активности.</a:t>
            </a:r>
          </a:p>
          <a:p>
            <a:pPr>
              <a:buNone/>
            </a:pPr>
            <a:r>
              <a:rPr lang="ru-RU" dirty="0" smtClean="0"/>
              <a:t>    За основу плана взяли форму, которая называется «Паутинка», она является воспитательно-образовательной основой плана: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2492896"/>
          <a:ext cx="4355977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1992"/>
                <a:gridCol w="1377992"/>
                <a:gridCol w="1525993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искусства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математики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науки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Центр краеведения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конструирования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движения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«Безопасность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 книги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404664"/>
            <a:ext cx="7467600" cy="4873752"/>
          </a:xfrm>
        </p:spPr>
        <p:txBody>
          <a:bodyPr/>
          <a:lstStyle/>
          <a:p>
            <a:r>
              <a:rPr lang="ru-RU" dirty="0" smtClean="0"/>
              <a:t>Свободная деятельность осуществляется в центрах активности после того, как ребята сделают выбор, спланируют свои действия, выберут место работы и партнеров.</a:t>
            </a:r>
          </a:p>
          <a:p>
            <a:endParaRPr lang="ru-RU" dirty="0"/>
          </a:p>
        </p:txBody>
      </p:sp>
      <p:pic>
        <p:nvPicPr>
          <p:cNvPr id="5" name="Рисунок 4" descr="IMG-0cbe1fb6b688897391b5ce87ab4ecc48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492896"/>
            <a:ext cx="2983260" cy="3977680"/>
          </a:xfrm>
          <a:prstGeom prst="rect">
            <a:avLst/>
          </a:prstGeom>
        </p:spPr>
      </p:pic>
      <p:pic>
        <p:nvPicPr>
          <p:cNvPr id="6" name="Рисунок 5" descr="IMG-2a86a004d242b63ca7736aa798deafcb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204864"/>
            <a:ext cx="3075806" cy="4101075"/>
          </a:xfrm>
          <a:prstGeom prst="rect">
            <a:avLst/>
          </a:prstGeom>
        </p:spPr>
      </p:pic>
      <p:pic>
        <p:nvPicPr>
          <p:cNvPr id="4" name="Рисунок 3" descr="IMG-6da7553cf215112c03eeb0a90cc74a62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916832"/>
            <a:ext cx="3096344" cy="41284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260648"/>
            <a:ext cx="7539608" cy="864096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/>
              <a:t>Итоговый сбор проводится после того, как дети выполнят задуманное – реализуют свой план.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IMG-74eed4e5e7ba4dcd574ae7d026ba28d4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2841780" cy="37890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5229200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В процессе общения мы фиксируем высказывания детей, совместно с детьми выбираем и наклеиваем подходящие фотографии, отражающие содержание детской деятельности или ее продукт. </a:t>
            </a:r>
          </a:p>
        </p:txBody>
      </p:sp>
      <p:pic>
        <p:nvPicPr>
          <p:cNvPr id="7" name="Рисунок 6" descr="IMG-004310a791edf4a8c7e5bc9c3b029bfa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340768"/>
            <a:ext cx="5244075" cy="39330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1052736"/>
            <a:ext cx="7467600" cy="4873752"/>
          </a:xfrm>
        </p:spPr>
        <p:txBody>
          <a:bodyPr/>
          <a:lstStyle/>
          <a:p>
            <a:r>
              <a:rPr lang="ru-RU" dirty="0" smtClean="0"/>
              <a:t>Мы продолжаем внедрять в свою работу технологию «План – дело – анализ», но уже на данном этапе мы можем увидеть то, как растёт инициативность детей, как меняется направленность интересов (от игровых действий к учебным). Дети стремятся к организации игр, продуктивных видов деятельности,  общению. Они умеют находить занятие, соответствующее собственному желанию; включаться в разговор, предлагать интересное дело.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pic>
        <p:nvPicPr>
          <p:cNvPr id="4" name="Рисунок 3" descr="IMG-0b1bbc85ebbdad70a83e150fe7248cfc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709428"/>
            <a:ext cx="5904656" cy="44284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548680"/>
            <a:ext cx="7467600" cy="4873752"/>
          </a:xfrm>
        </p:spPr>
        <p:txBody>
          <a:bodyPr/>
          <a:lstStyle/>
          <a:p>
            <a:r>
              <a:rPr lang="ru-RU" dirty="0" smtClean="0"/>
              <a:t>Поддержка детской инициативы и самостоятельности –одна из основных задач стоящих перед педагогами нашего детского сада.</a:t>
            </a:r>
            <a:endParaRPr lang="ru-RU" dirty="0"/>
          </a:p>
        </p:txBody>
      </p:sp>
      <p:pic>
        <p:nvPicPr>
          <p:cNvPr id="4" name="Рисунок 3" descr="IMG-46b34acf58b556628f6cedb2b63738cd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753544"/>
            <a:ext cx="2808312" cy="3744416"/>
          </a:xfrm>
          <a:prstGeom prst="rect">
            <a:avLst/>
          </a:prstGeom>
        </p:spPr>
      </p:pic>
      <p:pic>
        <p:nvPicPr>
          <p:cNvPr id="5" name="Рисунок 4" descr="IMG-30b85ecfd2733e0f5656751cb5d1adba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916832"/>
            <a:ext cx="3507854" cy="46771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764704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Основная идея проекта состоит в том, что обучение, главным образом, проходит именно в выбранных детьми видах деятельности. Детям предлагаются темы, основанные на их интересах, потребностях. Дети подключаются к принятию решения о том, что они хотят изучать и с кем они </a:t>
            </a:r>
            <a:br>
              <a:rPr lang="ru-RU" dirty="0" smtClean="0"/>
            </a:br>
            <a:r>
              <a:rPr lang="ru-RU" dirty="0" smtClean="0"/>
              <a:t>хотят работать. </a:t>
            </a:r>
          </a:p>
          <a:p>
            <a:r>
              <a:rPr lang="ru-RU" dirty="0" smtClean="0"/>
              <a:t>Главная педагогическая задача – максимальная помощь в  самореализации ребенка предоставление детям возможности проявлять инициативу, наращивать способность к осознанному ответственному выбору.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91205_1420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668352" y="2380320"/>
            <a:ext cx="3707904" cy="278092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7467600" cy="4873752"/>
          </a:xfrm>
        </p:spPr>
        <p:txBody>
          <a:bodyPr/>
          <a:lstStyle/>
          <a:p>
            <a:r>
              <a:rPr lang="ru-RU" dirty="0" smtClean="0"/>
              <a:t>Подготовительный этап.</a:t>
            </a:r>
          </a:p>
          <a:p>
            <a:r>
              <a:rPr lang="ru-RU" dirty="0" smtClean="0"/>
              <a:t> Свою работу мы начали с  анализа и  пополнения РППС в группе.</a:t>
            </a:r>
          </a:p>
          <a:p>
            <a:endParaRPr lang="ru-RU" dirty="0"/>
          </a:p>
        </p:txBody>
      </p:sp>
      <p:pic>
        <p:nvPicPr>
          <p:cNvPr id="4" name="Рисунок 3" descr="20191205_14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040052" y="2816932"/>
            <a:ext cx="4320480" cy="3240360"/>
          </a:xfrm>
          <a:prstGeom prst="rect">
            <a:avLst/>
          </a:prstGeom>
        </p:spPr>
      </p:pic>
      <p:pic>
        <p:nvPicPr>
          <p:cNvPr id="6" name="Рисунок 5" descr="20191205_142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65712"/>
            <a:ext cx="3131840" cy="2403648"/>
          </a:xfrm>
          <a:prstGeom prst="rect">
            <a:avLst/>
          </a:prstGeom>
        </p:spPr>
      </p:pic>
      <p:pic>
        <p:nvPicPr>
          <p:cNvPr id="8" name="Рисунок 7" descr="20191205_1421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700808"/>
            <a:ext cx="3239344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00605b4fce3708eb9a0db6135a07d344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916832"/>
            <a:ext cx="3543858" cy="472514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32656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Компонентами дневного цикла «План – дело – анализ» являются: утренний групповой сбор, на котором осуществляется выбор темы, планирование видов деятельности (места работы, материалов, партнерств и пр.);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20191015_091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068960"/>
            <a:ext cx="4547997" cy="34109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54868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Самостоятельная или совместная деятельность в Центрах активности</a:t>
            </a:r>
            <a:endParaRPr lang="ru-RU" dirty="0"/>
          </a:p>
        </p:txBody>
      </p:sp>
      <p:pic>
        <p:nvPicPr>
          <p:cNvPr id="7" name="Рисунок 6" descr="IMG-0aa2709c7f476fc3b38794ae17760333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2839244" cy="3785659"/>
          </a:xfrm>
          <a:prstGeom prst="rect">
            <a:avLst/>
          </a:prstGeom>
        </p:spPr>
      </p:pic>
      <p:pic>
        <p:nvPicPr>
          <p:cNvPr id="8" name="Рисунок 7" descr="IMG-1fd3912be32fb7621dbee2051e720a18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052736"/>
            <a:ext cx="2448272" cy="3264363"/>
          </a:xfrm>
          <a:prstGeom prst="rect">
            <a:avLst/>
          </a:prstGeom>
        </p:spPr>
      </p:pic>
      <p:pic>
        <p:nvPicPr>
          <p:cNvPr id="9" name="Рисунок 8" descr="IMG-1ee97326c77ae957fa105fed3222c78c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636912"/>
            <a:ext cx="3528392" cy="40118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88640"/>
            <a:ext cx="7467600" cy="4873752"/>
          </a:xfrm>
        </p:spPr>
        <p:txBody>
          <a:bodyPr/>
          <a:lstStyle/>
          <a:p>
            <a:r>
              <a:rPr lang="ru-RU" dirty="0" smtClean="0"/>
              <a:t>  Итоговый сбор. </a:t>
            </a:r>
          </a:p>
          <a:p>
            <a:endParaRPr lang="ru-RU" dirty="0"/>
          </a:p>
        </p:txBody>
      </p:sp>
      <p:pic>
        <p:nvPicPr>
          <p:cNvPr id="4" name="Рисунок 3" descr="IMG-0f94343fc7a290377b9b9db98bf786ad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628800"/>
            <a:ext cx="4499992" cy="3374994"/>
          </a:xfrm>
          <a:prstGeom prst="rect">
            <a:avLst/>
          </a:prstGeom>
        </p:spPr>
      </p:pic>
      <p:pic>
        <p:nvPicPr>
          <p:cNvPr id="5" name="Рисунок 4" descr="IMG-6f9e568b675f454785df74a754b4c3db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88640"/>
            <a:ext cx="4283968" cy="3212976"/>
          </a:xfrm>
          <a:prstGeom prst="rect">
            <a:avLst/>
          </a:prstGeom>
        </p:spPr>
      </p:pic>
      <p:pic>
        <p:nvPicPr>
          <p:cNvPr id="6" name="Рисунок 5" descr="IMG-199bce1a9c457d9d903065e89f27d2e7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501008"/>
            <a:ext cx="4176464" cy="31323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-1"/>
          <a:ext cx="9144000" cy="6858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6945"/>
                <a:gridCol w="3657598"/>
                <a:gridCol w="2909457"/>
              </a:tblGrid>
              <a:tr h="3801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4999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7.30-9.00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9.00–9.10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Приход, общение, игры, завтрак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Детский совет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(групповой сбор)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Воспитатель: модератор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состав группы, воспитатель, гости (родители и др.); в дни выбора темы проекта и планирования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(ст. воспитатель, специалисты ДОУ) </a:t>
                      </a:r>
                      <a:endParaRPr lang="ru-RU" sz="1600" dirty="0"/>
                    </a:p>
                  </a:txBody>
                  <a:tcPr/>
                </a:tc>
              </a:tr>
              <a:tr h="1868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9.10–9.50 (10.10)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в центрах активности на основе самоопределения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 (в вариантах): ведет наблюдения; оказывает помощь и поддержку; обучает желающих детей чему-либо в одном из центров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Дети, воспитатель, гости (родители воспитанников), по возможности специалисты ДОУ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11086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одно время с самостоятельной работой в центрах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и подгрупповые коррекционно-развивающие занятия, оздоровительные процедуры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Дети, имеющие особые потребности, специалисты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1615434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10.00-10.10 </a:t>
                      </a:r>
                    </a:p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(в дни, когда нет музыкального или физкультурного занятия) или 10.30-10.40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Подведение итогов работы в центрах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состав группы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764704"/>
            <a:ext cx="7467600" cy="4873752"/>
          </a:xfrm>
        </p:spPr>
        <p:txBody>
          <a:bodyPr/>
          <a:lstStyle/>
          <a:p>
            <a:r>
              <a:rPr lang="ru-RU" dirty="0" smtClean="0"/>
              <a:t>Внедрение технологии. </a:t>
            </a:r>
          </a:p>
          <a:p>
            <a:r>
              <a:rPr lang="ru-RU" dirty="0" smtClean="0"/>
              <a:t>Организация пространства. (В группе выделили  место где можно доверительно общаться. В определенное время звучит мелодичная музыка, воспитатель занимает свое место, дети спокойно собираются. </a:t>
            </a:r>
          </a:p>
          <a:p>
            <a:r>
              <a:rPr lang="ru-RU" dirty="0" smtClean="0"/>
              <a:t>Вместе с детьми определили правила, которые помогают осуществлять образовательный процесс  без многочисленных замечаний. </a:t>
            </a:r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4437112"/>
          <a:ext cx="8352928" cy="1867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/>
                <a:gridCol w="4176464"/>
              </a:tblGrid>
              <a:tr h="41936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для детей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для педагогов </a:t>
                      </a:r>
                      <a:endParaRPr lang="ru-RU" dirty="0"/>
                    </a:p>
                  </a:txBody>
                  <a:tcPr/>
                </a:tc>
              </a:tr>
              <a:tr h="723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«Внимательно слушай других»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новости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селекционируются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(только хорошие новости)</a:t>
                      </a:r>
                      <a:endParaRPr lang="ru-RU" dirty="0"/>
                    </a:p>
                  </a:txBody>
                  <a:tcPr/>
                </a:tc>
              </a:tr>
              <a:tr h="723831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Кричать и бегать можно на улице»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вытягиваются насильно («мы еще не слышали твоих новостей»)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361</TotalTime>
  <Words>606</Words>
  <Application>Microsoft Office PowerPoint</Application>
  <PresentationFormat>Экран (4:3)</PresentationFormat>
  <Paragraphs>75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</cp:revision>
  <dcterms:created xsi:type="dcterms:W3CDTF">2019-12-04T02:24:06Z</dcterms:created>
  <dcterms:modified xsi:type="dcterms:W3CDTF">2019-12-05T08:54:57Z</dcterms:modified>
</cp:coreProperties>
</file>